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5" r:id="rId5"/>
    <p:sldId id="266" r:id="rId6"/>
    <p:sldId id="258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2A6F5288-6BE6-4ACE-AB75-CE1FD167DCE9}" type="datetimeFigureOut">
              <a:rPr lang="en-US" smtClean="0"/>
              <a:pPr/>
              <a:t>11/13/2008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5283873-2E8A-41A8-A7AC-E5242D839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6F5288-6BE6-4ACE-AB75-CE1FD167DCE9}" type="datetimeFigureOut">
              <a:rPr lang="en-US" smtClean="0"/>
              <a:pPr/>
              <a:t>11/13/2008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283873-2E8A-41A8-A7AC-E5242D839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6F5288-6BE6-4ACE-AB75-CE1FD167DCE9}" type="datetimeFigureOut">
              <a:rPr lang="en-US" smtClean="0"/>
              <a:pPr/>
              <a:t>11/13/2008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283873-2E8A-41A8-A7AC-E5242D839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6F5288-6BE6-4ACE-AB75-CE1FD167DCE9}" type="datetimeFigureOut">
              <a:rPr lang="en-US" smtClean="0"/>
              <a:pPr/>
              <a:t>11/13/2008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283873-2E8A-41A8-A7AC-E5242D839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2A6F5288-6BE6-4ACE-AB75-CE1FD167DCE9}" type="datetimeFigureOut">
              <a:rPr lang="en-US" smtClean="0"/>
              <a:pPr/>
              <a:t>11/13/2008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5283873-2E8A-41A8-A7AC-E5242D839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6F5288-6BE6-4ACE-AB75-CE1FD167DCE9}" type="datetimeFigureOut">
              <a:rPr lang="en-US" smtClean="0"/>
              <a:pPr/>
              <a:t>11/13/2008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5283873-2E8A-41A8-A7AC-E5242D839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6F5288-6BE6-4ACE-AB75-CE1FD167DCE9}" type="datetimeFigureOut">
              <a:rPr lang="en-US" smtClean="0"/>
              <a:pPr/>
              <a:t>11/13/2008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5283873-2E8A-41A8-A7AC-E5242D839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6F5288-6BE6-4ACE-AB75-CE1FD167DCE9}" type="datetimeFigureOut">
              <a:rPr lang="en-US" smtClean="0"/>
              <a:pPr/>
              <a:t>11/13/2008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283873-2E8A-41A8-A7AC-E5242D839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6F5288-6BE6-4ACE-AB75-CE1FD167DCE9}" type="datetimeFigureOut">
              <a:rPr lang="en-US" smtClean="0"/>
              <a:pPr/>
              <a:t>11/13/2008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5283873-2E8A-41A8-A7AC-E5242D839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2A6F5288-6BE6-4ACE-AB75-CE1FD167DCE9}" type="datetimeFigureOut">
              <a:rPr lang="en-US" smtClean="0"/>
              <a:pPr/>
              <a:t>11/13/2008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5283873-2E8A-41A8-A7AC-E5242D839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2A6F5288-6BE6-4ACE-AB75-CE1FD167DCE9}" type="datetimeFigureOut">
              <a:rPr lang="en-US" smtClean="0"/>
              <a:pPr/>
              <a:t>11/13/2008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5283873-2E8A-41A8-A7AC-E5242D839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2A6F5288-6BE6-4ACE-AB75-CE1FD167DCE9}" type="datetimeFigureOut">
              <a:rPr lang="en-US" smtClean="0"/>
              <a:pPr/>
              <a:t>11/13/2008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5283873-2E8A-41A8-A7AC-E5242D839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independent.co.uk/news/world/africa/a-president-in-denial-a-ravaged-nation-denied-hope-460967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vert.org/aidsinafrica.htm" TargetMode="External"/><Relationship Id="rId2" Type="http://schemas.openxmlformats.org/officeDocument/2006/relationships/hyperlink" Target="http://www.avert.org/aids-swaziland.ht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752599"/>
          </a:xfrm>
        </p:spPr>
        <p:txBody>
          <a:bodyPr/>
          <a:lstStyle/>
          <a:p>
            <a:r>
              <a:rPr lang="en-US" dirty="0" smtClean="0"/>
              <a:t>AIDs in Africa</a:t>
            </a:r>
            <a:endParaRPr lang="en-US" dirty="0"/>
          </a:p>
        </p:txBody>
      </p:sp>
      <p:pic>
        <p:nvPicPr>
          <p:cNvPr id="17410" name="Picture 2" descr="http://3quarksdaily.blogs.com/3quarksdaily/images/2007/08/02/aids_afri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2133599"/>
            <a:ext cx="5029200" cy="46244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 smtClean="0"/>
              <a:t>So…What can be done?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2743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Must reduce the number of new cases a year.</a:t>
            </a:r>
          </a:p>
          <a:p>
            <a:r>
              <a:rPr lang="en-US" dirty="0" smtClean="0"/>
              <a:t>Help those already living with AIDs.</a:t>
            </a:r>
          </a:p>
          <a:p>
            <a:endParaRPr lang="en-US" dirty="0"/>
          </a:p>
          <a:p>
            <a:r>
              <a:rPr lang="en-US" dirty="0" smtClean="0"/>
              <a:t>The disease must be discussed as well as how victims are treated.</a:t>
            </a:r>
          </a:p>
          <a:p>
            <a:endParaRPr lang="en-US" dirty="0"/>
          </a:p>
        </p:txBody>
      </p:sp>
      <p:pic>
        <p:nvPicPr>
          <p:cNvPr id="20482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937" t="56250" r="36563" b="12500"/>
          <a:stretch>
            <a:fillRect/>
          </a:stretch>
        </p:blipFill>
        <p:spPr bwMode="auto">
          <a:xfrm>
            <a:off x="914400" y="3962400"/>
            <a:ext cx="7316149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Focus on abstinence, </a:t>
            </a:r>
            <a:r>
              <a:rPr lang="en-US" smtClean="0"/>
              <a:t>one </a:t>
            </a:r>
            <a:r>
              <a:rPr lang="en-US" smtClean="0"/>
              <a:t>partner, </a:t>
            </a:r>
            <a:r>
              <a:rPr lang="en-US" dirty="0" err="1" smtClean="0"/>
              <a:t>Condomize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Empower women to say “no” to unprotected sex.  </a:t>
            </a:r>
            <a:r>
              <a:rPr lang="en-US" sz="2600" dirty="0" smtClean="0"/>
              <a:t>(Many were exploited in the past.)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Treat pregnant HIV women so it doesn’t transfer to babies.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ARVs (Anti-retroviral)need to be made available.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Developed nations must step up to help fund the cost.</a:t>
            </a:r>
          </a:p>
          <a:p>
            <a:pPr marL="514350" indent="-51435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Brief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First deaths recorded in 1959. </a:t>
            </a:r>
            <a:r>
              <a:rPr lang="en-US" sz="2400" dirty="0" smtClean="0"/>
              <a:t>(Relatively new disease )</a:t>
            </a:r>
          </a:p>
          <a:p>
            <a:r>
              <a:rPr lang="en-US" dirty="0" smtClean="0"/>
              <a:t>Believed to have spread from chimpanzees to humans in Cameroon.</a:t>
            </a:r>
          </a:p>
          <a:p>
            <a:r>
              <a:rPr lang="en-US" dirty="0" smtClean="0"/>
              <a:t>Became an epidemic when the US Centre for Disease control reported a cluster of cases.</a:t>
            </a:r>
          </a:p>
          <a:p>
            <a:r>
              <a:rPr lang="en-US" dirty="0" smtClean="0"/>
              <a:t>Victims come from all walks of life. 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 smtClean="0"/>
              <a:t>AIDs Worldwide</a:t>
            </a:r>
            <a:endParaRPr lang="en-US" dirty="0"/>
          </a:p>
        </p:txBody>
      </p:sp>
      <p:pic>
        <p:nvPicPr>
          <p:cNvPr id="4" name="Content Placeholder 3" descr="AIDs in Afric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1000" y="228600"/>
            <a:ext cx="8382000" cy="62944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58466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Botswana AIDs figures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58117"/>
          </a:xfrm>
        </p:spPr>
        <p:txBody>
          <a:bodyPr>
            <a:normAutofit lnSpcReduction="10000"/>
          </a:bodyPr>
          <a:lstStyle/>
          <a:p>
            <a:r>
              <a:rPr lang="en-US" sz="2500" dirty="0" smtClean="0"/>
              <a:t>2007 an estimated 300,000 people with HIV. </a:t>
            </a:r>
          </a:p>
          <a:p>
            <a:r>
              <a:rPr lang="en-US" sz="2500" dirty="0" smtClean="0"/>
              <a:t>Botswana’s population is below 2 million.</a:t>
            </a:r>
          </a:p>
          <a:p>
            <a:r>
              <a:rPr lang="en-US" sz="2500" dirty="0" smtClean="0"/>
              <a:t>Adult HIV rate of 23.9%. 	</a:t>
            </a:r>
          </a:p>
          <a:p>
            <a:pPr lvl="1"/>
            <a:r>
              <a:rPr lang="en-US" sz="2500" dirty="0" smtClean="0"/>
              <a:t>2</a:t>
            </a:r>
            <a:r>
              <a:rPr lang="en-US" sz="2500" baseline="30000" dirty="0" smtClean="0"/>
              <a:t>nd</a:t>
            </a:r>
            <a:r>
              <a:rPr lang="en-US" sz="2500" dirty="0" smtClean="0"/>
              <a:t> highest in the world after </a:t>
            </a:r>
            <a:r>
              <a:rPr lang="en-US" sz="2500" dirty="0" smtClean="0">
                <a:hlinkClick r:id="rId2" action="ppaction://hlinkfile"/>
              </a:rPr>
              <a:t>Swaziland</a:t>
            </a:r>
            <a:r>
              <a:rPr lang="en-US" sz="2500" dirty="0" smtClean="0"/>
              <a:t>.</a:t>
            </a:r>
            <a:endParaRPr lang="en-US" sz="2500" baseline="30000" dirty="0" smtClean="0"/>
          </a:p>
          <a:p>
            <a:r>
              <a:rPr lang="en-US" sz="2500" dirty="0" smtClean="0"/>
              <a:t>Life expectancy at birth fell from 65 years in 1990-1995 to less than 40 years in 2000-2005, </a:t>
            </a:r>
          </a:p>
          <a:p>
            <a:pPr lvl="1"/>
            <a:r>
              <a:rPr lang="en-US" sz="2500" dirty="0" smtClean="0"/>
              <a:t>a figure about 28 years lower than it would have been without AIDS.</a:t>
            </a:r>
          </a:p>
          <a:p>
            <a:pPr lvl="1"/>
            <a:endParaRPr lang="en-US" sz="2500" dirty="0" smtClean="0"/>
          </a:p>
          <a:p>
            <a:r>
              <a:rPr lang="en-US" sz="2500" dirty="0" smtClean="0"/>
              <a:t>An estimated 95,000 children have lost at least one parent to the epidemic.</a:t>
            </a:r>
          </a:p>
          <a:p>
            <a:pPr>
              <a:buNone/>
            </a:pPr>
            <a:endParaRPr lang="en-US" sz="2500" dirty="0" smtClean="0"/>
          </a:p>
          <a:p>
            <a:r>
              <a:rPr lang="en-US" sz="2500" dirty="0" smtClean="0"/>
              <a:t>First case in 1985</a:t>
            </a:r>
          </a:p>
          <a:p>
            <a:r>
              <a:rPr lang="en-US" dirty="0" smtClean="0">
                <a:hlinkClick r:id="rId3"/>
              </a:rPr>
              <a:t>Aids in Africa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Swaziland AIDs Figures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334317"/>
          </a:xfrm>
        </p:spPr>
        <p:txBody>
          <a:bodyPr/>
          <a:lstStyle/>
          <a:p>
            <a:r>
              <a:rPr lang="en-US" dirty="0" smtClean="0"/>
              <a:t>Swaziland’s first AIDS case was reported in 1987.</a:t>
            </a:r>
          </a:p>
          <a:p>
            <a:r>
              <a:rPr lang="en-US" dirty="0" smtClean="0"/>
              <a:t>In 1999 the King declared AIDS a “national disaster”. </a:t>
            </a:r>
          </a:p>
          <a:p>
            <a:r>
              <a:rPr lang="en-US" dirty="0" smtClean="0"/>
              <a:t>In 2007 15,000 Swazi children aged up to 14 years of age were living with HIV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553200"/>
          </a:xfrm>
        </p:spPr>
        <p:txBody>
          <a:bodyPr>
            <a:normAutofit/>
          </a:bodyPr>
          <a:lstStyle/>
          <a:p>
            <a:r>
              <a:rPr lang="en-US" dirty="0" smtClean="0"/>
              <a:t>In Africa, more women are infected than men.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ignorance and fear surrounding the disease have lead to victims being rejected by their community.</a:t>
            </a:r>
          </a:p>
          <a:p>
            <a:r>
              <a:rPr lang="en-US" sz="2600" i="1" dirty="0" smtClean="0"/>
              <a:t>(In one case an AIDs activist in South Africa was stoned to death when she was found to be HIV positive)</a:t>
            </a:r>
          </a:p>
          <a:p>
            <a:pPr>
              <a:buNone/>
            </a:pPr>
            <a:endParaRPr lang="en-US" sz="2600" i="1" dirty="0"/>
          </a:p>
        </p:txBody>
      </p:sp>
      <p:pic>
        <p:nvPicPr>
          <p:cNvPr id="4" name="Picture 3" descr="women with AID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856" y="914400"/>
            <a:ext cx="6638544" cy="2773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Effects of AIDs in Africa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>
            <a:normAutofit fontScale="92500" lnSpcReduction="20000"/>
          </a:bodyPr>
          <a:lstStyle/>
          <a:p>
            <a:pPr marL="514350" indent="-514350"/>
            <a:r>
              <a:rPr lang="en-US" dirty="0" smtClean="0"/>
              <a:t>What would be the effects an epidemic would have on a country?</a:t>
            </a:r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Has lead to the deaths of 1.6 million Sub-Saharan Africans.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Life expectancies are declining by decades.</a:t>
            </a:r>
          </a:p>
          <a:p>
            <a:pPr marL="971550" lvl="1" indent="-514350"/>
            <a:r>
              <a:rPr lang="en-US" dirty="0" smtClean="0"/>
              <a:t>Ending population explosion in southern and central Africa.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Many children are infected by their mothers.</a:t>
            </a:r>
          </a:p>
          <a:p>
            <a:pPr marL="914400" lvl="1" indent="-457200"/>
            <a:r>
              <a:rPr lang="en-US" sz="2200" dirty="0" smtClean="0"/>
              <a:t>(More than 70,000 per year)</a:t>
            </a:r>
            <a:endParaRPr lang="en-US" sz="3200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Million of children are orphaned each year when parents die.</a:t>
            </a:r>
          </a:p>
          <a:p>
            <a:pPr marL="514350" indent="-514350">
              <a:buFont typeface="+mj-lt"/>
              <a:buAutoNum type="arabicPeriod"/>
            </a:pPr>
            <a:endParaRPr lang="en-US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"/>
            <a:ext cx="8229600" cy="2438400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en-US" dirty="0" smtClean="0"/>
              <a:t>Putting pressure on an already inadequate healthcare system. </a:t>
            </a:r>
          </a:p>
          <a:p>
            <a:pPr marL="914400" lvl="1" indent="-514350"/>
            <a:r>
              <a:rPr lang="en-US" dirty="0" smtClean="0"/>
              <a:t>Most hospital beds filled with dying AIDs patients. </a:t>
            </a:r>
          </a:p>
          <a:p>
            <a:pPr marL="914400" lvl="1" indent="-515938"/>
            <a:r>
              <a:rPr lang="en-US" dirty="0" smtClean="0"/>
              <a:t>80% of Adults  and 33% of children in Hospital in Gaborone, Botswana in final stages of AIDs.</a:t>
            </a:r>
          </a:p>
        </p:txBody>
      </p:sp>
      <p:pic>
        <p:nvPicPr>
          <p:cNvPr id="2050" name="Picture 2" descr="http://www.iss.co.za/AF/profiles/Botswana/botswana_rel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2209800"/>
            <a:ext cx="3714750" cy="4581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/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 smtClean="0"/>
              <a:t>Economic and social structures are being devastated as the skilled workers are dying.</a:t>
            </a:r>
          </a:p>
          <a:p>
            <a:pPr marL="914400" lvl="1" indent="-514350"/>
            <a:r>
              <a:rPr lang="en-US" dirty="0" smtClean="0"/>
              <a:t>1300 Zambian teachers died in one year.</a:t>
            </a:r>
          </a:p>
          <a:p>
            <a:pPr marL="914400" lvl="1" indent="-514350"/>
            <a:r>
              <a:rPr lang="en-US" dirty="0" smtClean="0"/>
              <a:t>By 2010 the GDP of Sub-Saharan African may be cut 17%</a:t>
            </a:r>
            <a:br>
              <a:rPr lang="en-US" dirty="0" smtClean="0"/>
            </a:br>
            <a:endParaRPr lang="en-US" dirty="0" smtClean="0"/>
          </a:p>
          <a:p>
            <a:pPr marL="514350" indent="-514350">
              <a:buFont typeface="+mj-lt"/>
              <a:buAutoNum type="arabicPeriod" startAt="7"/>
            </a:pPr>
            <a:r>
              <a:rPr lang="en-US" dirty="0" smtClean="0"/>
              <a:t>The population structure is drastically altered because it usually hits adults in their prime.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150</TotalTime>
  <Words>403</Words>
  <Application>Microsoft Office PowerPoint</Application>
  <PresentationFormat>On-screen Show (4:3)</PresentationFormat>
  <Paragraphs>57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Foundry</vt:lpstr>
      <vt:lpstr>AIDs in Africa</vt:lpstr>
      <vt:lpstr>Brief History</vt:lpstr>
      <vt:lpstr>AIDs Worldwide</vt:lpstr>
      <vt:lpstr>Botswana AIDs figures</vt:lpstr>
      <vt:lpstr>Swaziland AIDs Figures</vt:lpstr>
      <vt:lpstr>Slide 6</vt:lpstr>
      <vt:lpstr>Effects of AIDs in Africa</vt:lpstr>
      <vt:lpstr>Slide 8</vt:lpstr>
      <vt:lpstr>Slide 9</vt:lpstr>
      <vt:lpstr>So…What can be done?</vt:lpstr>
      <vt:lpstr>Slide 11</vt:lpstr>
    </vt:vector>
  </TitlesOfParts>
  <Company>Dept of Education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AIDs in Africa</dc:title>
  <dc:creator>nbdoe</dc:creator>
  <cp:lastModifiedBy>nbdoe</cp:lastModifiedBy>
  <cp:revision>10</cp:revision>
  <dcterms:created xsi:type="dcterms:W3CDTF">2008-11-04T00:37:14Z</dcterms:created>
  <dcterms:modified xsi:type="dcterms:W3CDTF">2008-11-14T00:41:53Z</dcterms:modified>
</cp:coreProperties>
</file>